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Open Sans ExtraBold"/>
      <p:bold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jKxapnruOTzbn79m3AMHO+p9lb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8.xml"/><Relationship Id="rId44" Type="http://customschemas.google.com/relationships/presentationmetadata" Target="metadata"/><Relationship Id="rId21" Type="http://schemas.openxmlformats.org/officeDocument/2006/relationships/slide" Target="slides/slide17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OpenSansExtraBold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ExtraBo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e59f434f1_0_447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4e59f434f1_0_4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dd7e6ad304_0_36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g3dd7e6ad304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d7e6ad304_0_48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g3dd7e6ad304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dd7e6ad304_0_59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g3dd7e6ad304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1" name="Google Shape;38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df97334e9a_0_3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g3df97334e9a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e59f434f1_0_524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g34e59f434f1_0_5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5" Type="http://schemas.openxmlformats.org/officeDocument/2006/relationships/image" Target="../media/image35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36.png"/><Relationship Id="rId7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32.png"/><Relationship Id="rId5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e59f434f1_0_447"/>
          <p:cNvSpPr/>
          <p:nvPr/>
        </p:nvSpPr>
        <p:spPr>
          <a:xfrm>
            <a:off x="556575" y="1560800"/>
            <a:ext cx="9204000" cy="4012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9A064"/>
              </a:gs>
              <a:gs pos="100000">
                <a:srgbClr val="006325"/>
              </a:gs>
            </a:gsLst>
            <a:lin ang="540070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34e59f434f1_0_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4e59f434f1_0_4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" name="Google Shape;87;g34e59f434f1_0_447"/>
          <p:cNvSpPr/>
          <p:nvPr/>
        </p:nvSpPr>
        <p:spPr>
          <a:xfrm>
            <a:off x="556575" y="1604600"/>
            <a:ext cx="8725500" cy="40122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Diálogos sobre os editais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PIBICTI IFG - 2026/2027</a:t>
            </a:r>
            <a:endParaRPr b="1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g34e59f434f1_0_447"/>
          <p:cNvSpPr txBox="1"/>
          <p:nvPr/>
        </p:nvSpPr>
        <p:spPr>
          <a:xfrm>
            <a:off x="745242" y="5922867"/>
            <a:ext cx="4819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08/05/2026</a:t>
            </a:r>
            <a:endParaRPr b="1" i="0" sz="1600" u="none" cap="none" strike="noStrike">
              <a:solidFill>
                <a:srgbClr val="0063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77" name="Google Shape;177;p9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1759" y="36332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4069" y="42132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5543683" y="2564500"/>
            <a:ext cx="49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Edital n° 2</a:t>
            </a:r>
            <a:r>
              <a:rPr lang="pt-BR" sz="2400">
                <a:solidFill>
                  <a:schemeClr val="dk1"/>
                </a:solidFill>
              </a:rPr>
              <a:t>4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pt-BR" sz="2400">
                <a:solidFill>
                  <a:schemeClr val="dk1"/>
                </a:solidFill>
              </a:rPr>
              <a:t>6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PIBITI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R$ 700,00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Período: 01/09/202</a:t>
            </a:r>
            <a:r>
              <a:rPr lang="pt-BR" sz="2400">
                <a:solidFill>
                  <a:schemeClr val="dk1"/>
                </a:solidFill>
              </a:rPr>
              <a:t>6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31/08/202</a:t>
            </a:r>
            <a:r>
              <a:rPr lang="pt-BR" sz="2400">
                <a:solidFill>
                  <a:schemeClr val="dk1"/>
                </a:solidFill>
              </a:rPr>
              <a:t>7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888" y="1889825"/>
            <a:ext cx="543877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168538" y="1126507"/>
            <a:ext cx="53115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dk1"/>
                </a:solidFill>
              </a:rPr>
              <a:t>Quadro 1</a:t>
            </a:r>
            <a:r>
              <a:rPr lang="pt-BR" sz="1900">
                <a:solidFill>
                  <a:schemeClr val="dk1"/>
                </a:solidFill>
              </a:rPr>
              <a:t>. Distribuição de bolsas do Programa PIBITI/PIBITI-Af - ciclo 2026-2027.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736" y="5063600"/>
            <a:ext cx="6436537" cy="14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398196" y="97488"/>
            <a:ext cx="8603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91" name="Google Shape;191;p10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2" name="Google Shape;19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24" y="1054005"/>
            <a:ext cx="6289800" cy="18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5">
            <a:alphaModFix/>
          </a:blip>
          <a:srcRect b="0" l="21881" r="0" t="7390"/>
          <a:stretch/>
        </p:blipFill>
        <p:spPr>
          <a:xfrm>
            <a:off x="4932550" y="2734250"/>
            <a:ext cx="5044874" cy="39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0" name="Google Shape;200;p12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01" name="Google Shape;201;p12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2"/>
          <p:cNvSpPr txBox="1"/>
          <p:nvPr/>
        </p:nvSpPr>
        <p:spPr>
          <a:xfrm>
            <a:off x="161544" y="1126501"/>
            <a:ext cx="9820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requisitos do Projeto de Pesquisa: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Indicar o período de </a:t>
            </a:r>
            <a:r>
              <a:rPr b="1" i="0" lang="pt-BR" sz="2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01/09/202</a:t>
            </a:r>
            <a:r>
              <a:rPr b="1" lang="pt-BR" sz="2100" u="sng"/>
              <a:t>6</a:t>
            </a:r>
            <a:r>
              <a:rPr b="1" i="0" lang="pt-BR" sz="2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31/08/202</a:t>
            </a:r>
            <a:r>
              <a:rPr b="1" lang="pt-BR" sz="2100" u="sng"/>
              <a:t>7</a:t>
            </a:r>
            <a:r>
              <a:rPr b="1" i="0" lang="pt-BR" sz="2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vigência do projeto;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Propostas idênticas não podem ser submetidas aos editais PIBIC, PIBIC-EM ou PIBITI 202</a:t>
            </a:r>
            <a:r>
              <a:rPr lang="pt-BR" sz="2100"/>
              <a:t>6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pt-BR" sz="2100"/>
              <a:t>7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Contudo, é aceita a submissão de propostas articuladas e interníveis (Ensino Médio e Graduação);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Metas/Objetivos Específicos, no mínimo, os seguintes itens como metas e atividades do projeto: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Entrega do relatório parcial;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b. Entrega do relatório final;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c. Apresentação do </a:t>
            </a:r>
            <a:r>
              <a:rPr lang="pt-BR" sz="2000"/>
              <a:t>SICT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IFG;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d. Aprovação do projeto no Comitê de Ética em Pesquisa (se for o caso).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32" y="5757100"/>
            <a:ext cx="9998040" cy="9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11" name="Google Shape;211;p13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13"/>
          <p:cNvSpPr txBox="1"/>
          <p:nvPr/>
        </p:nvSpPr>
        <p:spPr>
          <a:xfrm>
            <a:off x="161544" y="1126501"/>
            <a:ext cx="98208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requisitos do(a) Orientador(a):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Servidor(a) do quadro de pessoal </a:t>
            </a:r>
            <a:r>
              <a:rPr b="1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permanente do IFG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Bolsa CNPq – doutorado (PIBIC e PIBITI) e mestre (PIBIC-EM)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Bolsa IFG - mestre (PIBIC e PIBITI) e especialista (PIBIC-EM)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apresentar débito;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estar licenciado(a)/afastado(a) por um período superior a 3 (três) meses;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Possuir </a:t>
            </a:r>
            <a:r>
              <a:rPr b="1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currículo cadastrado e atualizado 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Plataforma Lattes nos últimos </a:t>
            </a:r>
            <a:r>
              <a:rPr b="0" i="0" lang="pt-BR" sz="2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 (seis) meses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Orientar o(a) bolsista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nas distintas fases do projeto;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Acompanhar o(a) bolsista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nas apresentações do Seminário Local e </a:t>
            </a:r>
            <a:r>
              <a:rPr lang="pt-BR" sz="2100"/>
              <a:t>SICT</a:t>
            </a: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Participar, caso convidado, do programa Matutando do IFG;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20" name="Google Shape;220;p26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26"/>
          <p:cNvSpPr txBox="1"/>
          <p:nvPr/>
        </p:nvSpPr>
        <p:spPr>
          <a:xfrm>
            <a:off x="161550" y="1126500"/>
            <a:ext cx="98208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requisitos do(a) estudante bolsista/voluntário(a):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estudante regularmente matriculado em um dos cursos do IFG (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 Edital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estar cursando o último semestre do curso na data de início do projeto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apresentar débito;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Coeficiente de Rendimento Acadêmico ≥ 6,0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Possuir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currículo cadastrado e atualizado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Plataforma Lattes nos últimos </a:t>
            </a:r>
            <a:r>
              <a:rPr b="0" i="0" lang="pt-BR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 (seis) meses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000"/>
              <a:t>Autorização do responsável para menores de 18 anos</a:t>
            </a:r>
            <a:endParaRPr sz="2000"/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 corrente: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	Bolsa CNPq - Banco do Brasil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	 Bolsa IFG - qualquer banco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29" name="Google Shape;229;p27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27"/>
          <p:cNvSpPr txBox="1"/>
          <p:nvPr/>
        </p:nvSpPr>
        <p:spPr>
          <a:xfrm>
            <a:off x="161544" y="1126501"/>
            <a:ext cx="98208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requisitos do(a) estudante bolsista/voluntário(a):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receber outras bolsas. Ressalta-se que os auxílios concedidos pela assistência estudantil não são considerados como bolsa.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possuir vínculo empregatício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estágio não cria vínculo empregatício de qualquer natureza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3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Poderá ser concedida bolsa ao aluno que esteja em estágio não-obrigatório, desde que haja declaração conjunta da instituição de ensino, do supervisor do estágio e do orientador da pesquisa (ANEXO III).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85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28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O(a) aluno(a) bolsista que adquirir vínculo empregatício poderá continuar desenvolvendo as atividades do projeto de pesquisa na condição de voluntário</a:t>
            </a:r>
            <a:r>
              <a:rPr lang="pt-BR" sz="2100"/>
              <a:t>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38" name="Google Shape;238;p28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89" y="1211886"/>
            <a:ext cx="9913631" cy="470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>
            <a:off x="7019735" y="4370832"/>
            <a:ext cx="2066242" cy="581660"/>
          </a:xfrm>
          <a:prstGeom prst="rect">
            <a:avLst/>
          </a:prstGeom>
          <a:noFill/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000" y="-2029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48" name="Google Shape;248;p29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00" y="1199978"/>
            <a:ext cx="8758000" cy="231046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/>
          <p:nvPr/>
        </p:nvSpPr>
        <p:spPr>
          <a:xfrm>
            <a:off x="151725" y="3577500"/>
            <a:ext cx="1895400" cy="1108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Título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Palavras-chave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Resumo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2184487" y="4041488"/>
            <a:ext cx="3357000" cy="1166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Apresentação/Justificativa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Fundamentação teórica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Objetivo Geral e Específicos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5620845" y="4801931"/>
            <a:ext cx="4777800" cy="1766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Materiais e Métodos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Cronograma de Execução e Orçamentário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Resultados Esperados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60" name="Google Shape;260;p30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1" name="Google Shape;261;p30"/>
          <p:cNvPicPr preferRelativeResize="0"/>
          <p:nvPr/>
        </p:nvPicPr>
        <p:blipFill rotWithShape="1">
          <a:blip r:embed="rId4">
            <a:alphaModFix/>
          </a:blip>
          <a:srcRect b="94676" l="0" r="0" t="0"/>
          <a:stretch/>
        </p:blipFill>
        <p:spPr>
          <a:xfrm>
            <a:off x="637438" y="1197864"/>
            <a:ext cx="9710115" cy="36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101" y="1540287"/>
            <a:ext cx="8486675" cy="31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175" y="4737529"/>
            <a:ext cx="8618515" cy="19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71" name="Google Shape;271;p31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2" name="Google Shape;2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800" y="1576375"/>
            <a:ext cx="9204426" cy="50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5">
            <a:alphaModFix/>
          </a:blip>
          <a:srcRect b="94676" l="0" r="0" t="0"/>
          <a:stretch/>
        </p:blipFill>
        <p:spPr>
          <a:xfrm>
            <a:off x="637438" y="1197864"/>
            <a:ext cx="9710115" cy="36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96" name="Google Shape;96;p1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"/>
          <p:cNvSpPr txBox="1"/>
          <p:nvPr/>
        </p:nvSpPr>
        <p:spPr>
          <a:xfrm>
            <a:off x="237750" y="1278026"/>
            <a:ext cx="98208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PIBIC-EM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Programa Institucional de Bolsas de Iniciação Científica no Ensino Médio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PIBIC-EM-Af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Programa Institucional de Bolsas de Iniciação Científica no Ensino Médio, nas ações afirmativas</a:t>
            </a:r>
            <a:endParaRPr b="0" i="0" sz="1800" u="none" cap="none" strike="noStrike">
              <a:solidFill>
                <a:srgbClr val="DB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DB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DB0000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PIBIC 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Programa Institucional de Bolsas de Iniciação Científica no ensino superiores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DB0000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PIBIC-Af 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Programa Institucional de Bolsas de Iniciação Científica no ensino superiores,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nas ações afirmativas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PIBITI</a:t>
            </a:r>
            <a:r>
              <a:rPr b="0" i="0" lang="pt-BR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Programa Institucional de Bolsas de Iniciação em Desenvolvimento Tecnológico e Inovação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b="1"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PIBITI-Af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Programa Institucional de Bolsas de Iniciação em Desenvolvimento Tecnológico e Inovação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81" name="Google Shape;281;p32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2" name="Google Shape;2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13" y="1241963"/>
            <a:ext cx="5686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25" y="1745850"/>
            <a:ext cx="5773174" cy="16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713" y="3653725"/>
            <a:ext cx="3939700" cy="6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029" y="4196354"/>
            <a:ext cx="7648491" cy="25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3dd7e6ad304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dd7e6ad304_0_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2" name="Google Shape;292;g3dd7e6ad304_0_36"/>
          <p:cNvSpPr/>
          <p:nvPr/>
        </p:nvSpPr>
        <p:spPr>
          <a:xfrm>
            <a:off x="398196" y="97488"/>
            <a:ext cx="8603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93" name="Google Shape;293;g3dd7e6ad304_0_36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4" name="Google Shape;294;g3dd7e6ad304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13" y="1241963"/>
            <a:ext cx="5686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dd7e6ad304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25" y="1745850"/>
            <a:ext cx="5773174" cy="16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dd7e6ad304_0_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728" y="3562000"/>
            <a:ext cx="10022756" cy="2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3dd7e6ad304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dd7e6ad304_0_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3" name="Google Shape;303;g3dd7e6ad304_0_48"/>
          <p:cNvSpPr/>
          <p:nvPr/>
        </p:nvSpPr>
        <p:spPr>
          <a:xfrm>
            <a:off x="398196" y="97488"/>
            <a:ext cx="8603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04" name="Google Shape;304;g3dd7e6ad304_0_48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5" name="Google Shape;305;g3dd7e6ad304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13" y="1038977"/>
            <a:ext cx="5686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dd7e6ad304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25" y="1542865"/>
            <a:ext cx="5773174" cy="16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dd7e6ad304_0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300" y="3257550"/>
            <a:ext cx="9497509" cy="34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3dd7e6ad304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dd7e6ad304_0_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4" name="Google Shape;314;g3dd7e6ad304_0_59"/>
          <p:cNvSpPr/>
          <p:nvPr/>
        </p:nvSpPr>
        <p:spPr>
          <a:xfrm>
            <a:off x="398196" y="97488"/>
            <a:ext cx="8603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15" name="Google Shape;315;g3dd7e6ad304_0_59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6" name="Google Shape;316;g3dd7e6ad304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13" y="1053476"/>
            <a:ext cx="5686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dd7e6ad304_0_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25" y="1557364"/>
            <a:ext cx="4869529" cy="13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dd7e6ad304_0_59"/>
          <p:cNvPicPr preferRelativeResize="0"/>
          <p:nvPr/>
        </p:nvPicPr>
        <p:blipFill rotWithShape="1">
          <a:blip r:embed="rId6">
            <a:alphaModFix/>
          </a:blip>
          <a:srcRect b="88126" l="0" r="0" t="0"/>
          <a:stretch/>
        </p:blipFill>
        <p:spPr>
          <a:xfrm>
            <a:off x="137225" y="2953087"/>
            <a:ext cx="97607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dd7e6ad304_0_59"/>
          <p:cNvPicPr preferRelativeResize="0"/>
          <p:nvPr/>
        </p:nvPicPr>
        <p:blipFill rotWithShape="1">
          <a:blip r:embed="rId7">
            <a:alphaModFix/>
          </a:blip>
          <a:srcRect b="0" l="0" r="0" t="13763"/>
          <a:stretch/>
        </p:blipFill>
        <p:spPr>
          <a:xfrm>
            <a:off x="137225" y="3460375"/>
            <a:ext cx="8746126" cy="31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27" name="Google Shape;327;p36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8" name="Google Shape;3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5" y="1072953"/>
            <a:ext cx="9095625" cy="30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998" y="4338825"/>
            <a:ext cx="8603700" cy="246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565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37" name="Google Shape;337;p37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8" name="Google Shape;3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80" y="1269280"/>
            <a:ext cx="10025126" cy="37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838" y="5341198"/>
            <a:ext cx="9060276" cy="1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47" name="Google Shape;347;p38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8" name="Google Shape;348;p38"/>
          <p:cNvPicPr preferRelativeResize="0"/>
          <p:nvPr/>
        </p:nvPicPr>
        <p:blipFill rotWithShape="1">
          <a:blip r:embed="rId4">
            <a:alphaModFix/>
          </a:blip>
          <a:srcRect b="85017" l="0" r="59252" t="0"/>
          <a:stretch/>
        </p:blipFill>
        <p:spPr>
          <a:xfrm>
            <a:off x="151150" y="1203400"/>
            <a:ext cx="5570250" cy="4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138" y="1678325"/>
            <a:ext cx="102965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475" y="-3211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98196" y="97488"/>
            <a:ext cx="8603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8" name="Google Shape;358;p39"/>
          <p:cNvPicPr preferRelativeResize="0"/>
          <p:nvPr/>
        </p:nvPicPr>
        <p:blipFill rotWithShape="1">
          <a:blip r:embed="rId4">
            <a:alphaModFix/>
          </a:blip>
          <a:srcRect b="85017" l="0" r="59252" t="0"/>
          <a:stretch/>
        </p:blipFill>
        <p:spPr>
          <a:xfrm>
            <a:off x="151150" y="1203400"/>
            <a:ext cx="5570250" cy="4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126" y="1722450"/>
            <a:ext cx="8051674" cy="49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6" name="Google Shape;366;p40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67" name="Google Shape;367;p40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8" name="Google Shape;3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76" y="1203337"/>
            <a:ext cx="1041082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161" y="5072349"/>
            <a:ext cx="9325726" cy="6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6" name="Google Shape;376;p41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77" name="Google Shape;377;p41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8" name="Google Shape;378;p41"/>
          <p:cNvPicPr preferRelativeResize="0"/>
          <p:nvPr/>
        </p:nvPicPr>
        <p:blipFill rotWithShape="1">
          <a:blip r:embed="rId4">
            <a:alphaModFix/>
          </a:blip>
          <a:srcRect b="35638" l="0" r="0" t="0"/>
          <a:stretch/>
        </p:blipFill>
        <p:spPr>
          <a:xfrm>
            <a:off x="319775" y="1126501"/>
            <a:ext cx="9672890" cy="5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020" y="1213775"/>
            <a:ext cx="8212776" cy="50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85" name="Google Shape;385;p42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86" name="Google Shape;386;p42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7" name="Google Shape;387;p42"/>
          <p:cNvPicPr preferRelativeResize="0"/>
          <p:nvPr/>
        </p:nvPicPr>
        <p:blipFill rotWithShape="1">
          <a:blip r:embed="rId4">
            <a:alphaModFix/>
          </a:blip>
          <a:srcRect b="89495" l="0" r="0" t="0"/>
          <a:stretch/>
        </p:blipFill>
        <p:spPr>
          <a:xfrm>
            <a:off x="319775" y="1126500"/>
            <a:ext cx="9672900" cy="8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2"/>
          <p:cNvPicPr preferRelativeResize="0"/>
          <p:nvPr/>
        </p:nvPicPr>
        <p:blipFill rotWithShape="1">
          <a:blip r:embed="rId4">
            <a:alphaModFix/>
          </a:blip>
          <a:srcRect b="0" l="0" r="0" t="64467"/>
          <a:stretch/>
        </p:blipFill>
        <p:spPr>
          <a:xfrm>
            <a:off x="-136401" y="2410499"/>
            <a:ext cx="9672900" cy="27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3df97334e9a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df97334e9a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95" name="Google Shape;395;g3df97334e9a_0_3"/>
          <p:cNvSpPr/>
          <p:nvPr/>
        </p:nvSpPr>
        <p:spPr>
          <a:xfrm>
            <a:off x="398196" y="97488"/>
            <a:ext cx="8603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96" name="Google Shape;396;g3df97334e9a_0_3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7" name="Google Shape;397;g3df97334e9a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98" y="1126599"/>
            <a:ext cx="8603701" cy="55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3df97334e9a_0_3"/>
          <p:cNvSpPr txBox="1"/>
          <p:nvPr/>
        </p:nvSpPr>
        <p:spPr>
          <a:xfrm>
            <a:off x="0" y="6208310"/>
            <a:ext cx="11121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https://www.ifg.edu.br/editais-pesquisa-e-pos-graduacao/pesquisa-inovacao-em-andamento/46163-edital-n-22-2026-proppg-pibic-em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5" name="Google Shape;405;p44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06" name="Google Shape;406;p44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7" name="Google Shape;40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" y="0"/>
            <a:ext cx="70343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4"/>
          <p:cNvSpPr/>
          <p:nvPr/>
        </p:nvSpPr>
        <p:spPr>
          <a:xfrm>
            <a:off x="6619625" y="2344025"/>
            <a:ext cx="4578900" cy="171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81700" lIns="81700" spcFirstLastPara="1" rIns="81700" wrap="square" tIns="81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3"/>
              <a:buFont typeface="Arial"/>
              <a:buNone/>
            </a:pPr>
            <a:r>
              <a:rPr b="1" i="0" lang="pt-BR" sz="5000" u="none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Obrigada!</a:t>
            </a:r>
            <a:endParaRPr b="1" i="0" sz="5000" u="none" cap="none" strike="noStrike">
              <a:solidFill>
                <a:srgbClr val="0063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4"/>
          <p:cNvSpPr/>
          <p:nvPr/>
        </p:nvSpPr>
        <p:spPr>
          <a:xfrm>
            <a:off x="7053004" y="6086174"/>
            <a:ext cx="3856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625" lIns="61275" spcFirstLastPara="1" rIns="61275" wrap="square" tIns="30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2"/>
              <a:buFont typeface="Arial"/>
              <a:buNone/>
            </a:pPr>
            <a:r>
              <a:rPr b="0" i="0" lang="pt-BR" sz="2442" u="none" cap="none" strike="noStrike">
                <a:solidFill>
                  <a:srgbClr val="006325"/>
                </a:solidFill>
                <a:latin typeface="Arial"/>
                <a:ea typeface="Arial"/>
                <a:cs typeface="Arial"/>
                <a:sym typeface="Arial"/>
              </a:rPr>
              <a:t>comite.pibicti@ifg.edu.br</a:t>
            </a:r>
            <a:endParaRPr b="0" i="0" sz="2442" u="none" cap="none" strike="noStrike">
              <a:solidFill>
                <a:srgbClr val="00632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4e59f434f1_0_524"/>
          <p:cNvSpPr/>
          <p:nvPr/>
        </p:nvSpPr>
        <p:spPr>
          <a:xfrm>
            <a:off x="556575" y="1560800"/>
            <a:ext cx="6833100" cy="2602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9A064"/>
              </a:gs>
              <a:gs pos="100000">
                <a:srgbClr val="006325"/>
              </a:gs>
            </a:gsLst>
            <a:lin ang="540070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34e59f434f1_0_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34e59f434f1_0_5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17" name="Google Shape;417;g34e59f434f1_0_524"/>
          <p:cNvSpPr/>
          <p:nvPr/>
        </p:nvSpPr>
        <p:spPr>
          <a:xfrm>
            <a:off x="556575" y="1604600"/>
            <a:ext cx="6833100" cy="25590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2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Obrigada!</a:t>
            </a:r>
            <a:endParaRPr b="1" i="0" sz="2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g34e59f434f1_0_524"/>
          <p:cNvSpPr/>
          <p:nvPr/>
        </p:nvSpPr>
        <p:spPr>
          <a:xfrm>
            <a:off x="1832666" y="3380937"/>
            <a:ext cx="4677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pt-BR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comite.pibicti@ifg.edu.br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14" name="Google Shape;114;p3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16650"/>
          <a:stretch/>
        </p:blipFill>
        <p:spPr>
          <a:xfrm>
            <a:off x="1851940" y="1126501"/>
            <a:ext cx="6897063" cy="566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23" name="Google Shape;123;p4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5539" y="1229583"/>
            <a:ext cx="6246838" cy="562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4441" y="1214525"/>
            <a:ext cx="6737223" cy="5639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41" name="Google Shape;141;p6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1793" y="1226637"/>
            <a:ext cx="5624062" cy="539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50" name="Google Shape;150;p7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5587" y="379277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8171" y="379277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6">
            <a:alphaModFix/>
          </a:blip>
          <a:srcRect b="0" l="15191" r="22953" t="7440"/>
          <a:stretch/>
        </p:blipFill>
        <p:spPr>
          <a:xfrm>
            <a:off x="189230" y="1715307"/>
            <a:ext cx="5321808" cy="332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5613268" y="2377790"/>
            <a:ext cx="5129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Edital n° 2</a:t>
            </a:r>
            <a:r>
              <a:rPr lang="pt-BR" sz="2400">
                <a:solidFill>
                  <a:schemeClr val="dk1"/>
                </a:solidFill>
              </a:rPr>
              <a:t>2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pt-BR" sz="2400">
                <a:solidFill>
                  <a:schemeClr val="dk1"/>
                </a:solidFill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PIBIC-EM/PIBIC-EM-Af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R$ 300,00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Período: 01/09/202</a:t>
            </a:r>
            <a:r>
              <a:rPr lang="pt-BR" sz="2400">
                <a:solidFill>
                  <a:schemeClr val="dk1"/>
                </a:solidFill>
              </a:rPr>
              <a:t>6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2400">
                <a:solidFill>
                  <a:schemeClr val="dk1"/>
                </a:solidFill>
              </a:rPr>
              <a:t>31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/0</a:t>
            </a:r>
            <a:r>
              <a:rPr lang="pt-BR" sz="2400">
                <a:solidFill>
                  <a:schemeClr val="dk1"/>
                </a:solidFill>
              </a:rPr>
              <a:t>8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pt-BR" sz="2400">
                <a:solidFill>
                  <a:schemeClr val="dk1"/>
                </a:solidFill>
              </a:rPr>
              <a:t>7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89225" y="1387650"/>
            <a:ext cx="732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Quadro 1</a:t>
            </a: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Distribuição de bolsas do Programa PIBIC-EM  - ciclo 2026-2027.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4098" y="5232950"/>
            <a:ext cx="6436537" cy="14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398196" y="97488"/>
            <a:ext cx="8603700" cy="81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sng" cap="none" strike="noStrike">
                <a:solidFill>
                  <a:srgbClr val="006325"/>
                </a:solidFill>
                <a:latin typeface="Open Sans"/>
                <a:ea typeface="Open Sans"/>
                <a:cs typeface="Open Sans"/>
                <a:sym typeface="Open Sans"/>
              </a:rPr>
              <a:t>PRÓ-REITORIA DE PESQUISA E PÓS-GRADUAÇÃO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DIRETORIA DE PESQUISA E INOVAÇÃO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63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COMITÊ INTERNO PIBICTI IFG</a:t>
            </a:r>
            <a:endParaRPr b="0" i="0" sz="20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63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64" name="Google Shape;164;p8"/>
          <p:cNvCxnSpPr/>
          <p:nvPr/>
        </p:nvCxnSpPr>
        <p:spPr>
          <a:xfrm>
            <a:off x="0" y="1021100"/>
            <a:ext cx="7140000" cy="0"/>
          </a:xfrm>
          <a:prstGeom prst="straightConnector1">
            <a:avLst/>
          </a:prstGeom>
          <a:noFill/>
          <a:ln cap="flat" cmpd="sng" w="1905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0947" y="35172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4069" y="42132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5580118" y="2518900"/>
            <a:ext cx="49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Edital n° 2</a:t>
            </a:r>
            <a:r>
              <a:rPr lang="pt-BR" sz="2400">
                <a:solidFill>
                  <a:schemeClr val="dk1"/>
                </a:solidFill>
              </a:rPr>
              <a:t>3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pt-BR" sz="2400">
                <a:solidFill>
                  <a:schemeClr val="dk1"/>
                </a:solidFill>
              </a:rPr>
              <a:t>6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PIBIC/PIBIC-Af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R$ 700,00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Período: 01/09/202</a:t>
            </a:r>
            <a:r>
              <a:rPr lang="pt-BR" sz="2400">
                <a:solidFill>
                  <a:schemeClr val="dk1"/>
                </a:solidFill>
              </a:rPr>
              <a:t>6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31/08/202</a:t>
            </a:r>
            <a:r>
              <a:rPr lang="pt-BR" sz="2400">
                <a:solidFill>
                  <a:schemeClr val="dk1"/>
                </a:solidFill>
              </a:rPr>
              <a:t>7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388" y="1270425"/>
            <a:ext cx="541972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736" y="5130350"/>
            <a:ext cx="6436537" cy="14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2023-10-18T18:25:03Z</dcterms:created>
  <dc:creator>franmello_andrade</dc:creator>
</cp:coreProperties>
</file>